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3" r:id="rId3"/>
    <p:sldId id="259" r:id="rId4"/>
    <p:sldId id="258" r:id="rId5"/>
    <p:sldId id="263" r:id="rId6"/>
    <p:sldId id="278" r:id="rId7"/>
    <p:sldId id="262" r:id="rId8"/>
    <p:sldId id="257" r:id="rId9"/>
    <p:sldId id="290" r:id="rId10"/>
    <p:sldId id="292" r:id="rId11"/>
    <p:sldId id="264" r:id="rId12"/>
    <p:sldId id="267" r:id="rId13"/>
    <p:sldId id="265" r:id="rId14"/>
    <p:sldId id="271" r:id="rId15"/>
    <p:sldId id="269" r:id="rId16"/>
    <p:sldId id="286" r:id="rId17"/>
    <p:sldId id="272" r:id="rId18"/>
    <p:sldId id="280" r:id="rId19"/>
    <p:sldId id="282" r:id="rId20"/>
    <p:sldId id="283" r:id="rId21"/>
    <p:sldId id="281" r:id="rId22"/>
    <p:sldId id="284" r:id="rId23"/>
    <p:sldId id="285" r:id="rId24"/>
    <p:sldId id="274" r:id="rId25"/>
    <p:sldId id="289" r:id="rId26"/>
    <p:sldId id="288" r:id="rId27"/>
    <p:sldId id="270" r:id="rId28"/>
    <p:sldId id="29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E20006"/>
    <a:srgbClr val="FC2A94"/>
    <a:srgbClr val="E33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2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22975-3407-884E-9B59-1249D1E3CD0B}" type="datetimeFigureOut">
              <a:t>04/06/21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84AE1-CB3E-A242-9B5B-E6EA0788AB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30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4AE1-CB3E-A242-9B5B-E6EA0788ABD9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9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4AE1-CB3E-A242-9B5B-E6EA0788ABD9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5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6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5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8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6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27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1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0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0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0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9951" y="2710011"/>
            <a:ext cx="729375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>
                <a:latin typeface="Helvetica"/>
                <a:cs typeface="Helvetica"/>
              </a:rPr>
              <a:t>An explorative approach to </a:t>
            </a:r>
          </a:p>
          <a:p>
            <a:pPr algn="ctr"/>
            <a:r>
              <a:rPr lang="en-US" sz="2500" b="1">
                <a:latin typeface="Helvetica"/>
                <a:cs typeface="Helvetica"/>
              </a:rPr>
              <a:t>unsupervised intent recognition</a:t>
            </a:r>
          </a:p>
          <a:p>
            <a:pPr algn="ctr"/>
            <a:endParaRPr lang="en-US" b="1">
              <a:latin typeface="Helvetica"/>
              <a:cs typeface="Helvetica"/>
            </a:endParaRPr>
          </a:p>
          <a:p>
            <a:pPr algn="ctr"/>
            <a:r>
              <a:rPr lang="en-US" b="1">
                <a:latin typeface="Helvetica"/>
                <a:cs typeface="Helvetica"/>
              </a:rPr>
              <a:t>Steeve Laquitaine</a:t>
            </a:r>
            <a:endParaRPr lang="en-US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0086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9951" y="294301"/>
            <a:ext cx="7293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Intent Corpora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69951" y="1406115"/>
            <a:ext cx="54592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Banking77  </a:t>
            </a:r>
          </a:p>
          <a:p>
            <a:r>
              <a:rPr lang="en-US"/>
              <a:t>		* Sector: Finance  </a:t>
            </a:r>
          </a:p>
          <a:p>
            <a:r>
              <a:rPr lang="en-US"/>
              <a:t>		* Industry: Banking  </a:t>
            </a:r>
          </a:p>
          <a:p>
            <a:r>
              <a:rPr lang="en-US"/>
              <a:t>		* task: task-oriented dialog</a:t>
            </a:r>
          </a:p>
          <a:p>
            <a:r>
              <a:rPr lang="en-US"/>
              <a:t>		* 13,083 {question, intents}  </a:t>
            </a:r>
          </a:p>
          <a:p>
            <a:r>
              <a:rPr lang="en-US"/>
              <a:t>		* 77 intents  </a:t>
            </a:r>
          </a:p>
          <a:p>
            <a:r>
              <a:rPr lang="en-US"/>
              <a:t>		* train input format: .csv  </a:t>
            </a:r>
          </a:p>
          <a:p>
            <a:r>
              <a:rPr lang="en-US"/>
              <a:t>		* url: [13]  </a:t>
            </a:r>
          </a:p>
          <a:p>
            <a:r>
              <a:rPr lang="en-US"/>
              <a:t>		* corpus url [30]</a:t>
            </a:r>
          </a:p>
          <a:p>
            <a:r>
              <a:rPr lang="en-US"/>
              <a:t>		* license  </a:t>
            </a:r>
          </a:p>
          <a:p>
            <a:r>
              <a:rPr lang="en-US"/>
              <a:t>		* pros</a:t>
            </a:r>
          </a:p>
          <a:p>
            <a:r>
              <a:rPr lang="en-US"/>
              <a:t>			* Ecological relevance: </a:t>
            </a:r>
          </a:p>
          <a:p>
            <a:r>
              <a:rPr lang="en-US"/>
              <a:t>				* many intents, emulates commercial systems env. [13]</a:t>
            </a:r>
          </a:p>
        </p:txBody>
      </p:sp>
    </p:spTree>
    <p:extLst>
      <p:ext uri="{BB962C8B-B14F-4D97-AF65-F5344CB8AC3E}">
        <p14:creationId xmlns:p14="http://schemas.microsoft.com/office/powerpoint/2010/main" val="233452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shot 2021-04-09 at 09.08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3" b="42158"/>
          <a:stretch/>
        </p:blipFill>
        <p:spPr>
          <a:xfrm>
            <a:off x="0" y="2853785"/>
            <a:ext cx="6954728" cy="111297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2711095"/>
            <a:ext cx="6792890" cy="1854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651975" y="6565302"/>
            <a:ext cx="14414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Vedula al, 2019, arxiv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94187" y="3366640"/>
            <a:ext cx="147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tweet when ..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206735" y="3039284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87265" y="30347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346455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shot 2021-04-09 at 09.08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3" b="42158"/>
          <a:stretch/>
        </p:blipFill>
        <p:spPr>
          <a:xfrm>
            <a:off x="0" y="2853785"/>
            <a:ext cx="6954728" cy="111297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094187" y="3366640"/>
            <a:ext cx="147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tweet when ..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6735" y="3039284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87265" y="30347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stuff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2711095"/>
            <a:ext cx="6792890" cy="1854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651975" y="6565302"/>
            <a:ext cx="14414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Vedula al, 2019, arxiv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40072" y="-10742"/>
            <a:ext cx="21807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Seed + noise</a:t>
            </a:r>
          </a:p>
        </p:txBody>
      </p:sp>
    </p:spTree>
    <p:extLst>
      <p:ext uri="{BB962C8B-B14F-4D97-AF65-F5344CB8AC3E}">
        <p14:creationId xmlns:p14="http://schemas.microsoft.com/office/powerpoint/2010/main" val="52312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Formalizing intent</a:t>
            </a:r>
          </a:p>
        </p:txBody>
      </p:sp>
      <p:pic>
        <p:nvPicPr>
          <p:cNvPr id="5" name="Picture 4" descr="Screenshot 2021-04-09 at 09.08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4728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14251" y="591124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manage  sick notes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69509" y="5569618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78478" y="556505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94393" y="2220568"/>
            <a:ext cx="23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find out all the users </a:t>
            </a:r>
            <a:r>
              <a:rPr lang="mr-IN"/>
              <a:t>…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15222" y="1851236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81378" y="184667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27953" y="4556114"/>
            <a:ext cx="238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keep my phone from </a:t>
            </a:r>
            <a:r>
              <a:rPr lang="mr-IN"/>
              <a:t>…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87883" y="4176245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82581" y="41693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9" name="Rectangle 8"/>
          <p:cNvSpPr/>
          <p:nvPr/>
        </p:nvSpPr>
        <p:spPr>
          <a:xfrm>
            <a:off x="7651975" y="6565302"/>
            <a:ext cx="14414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Vedula al, 2019, arxiv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3367" y="996388"/>
            <a:ext cx="209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navigate to previous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64196" y="627056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7539" y="6224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0072" y="-10742"/>
            <a:ext cx="21807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Seed + noise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94187" y="3366640"/>
            <a:ext cx="147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tweet when ..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06735" y="3039284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87265" y="3034725"/>
            <a:ext cx="42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PP</a:t>
            </a:r>
          </a:p>
        </p:txBody>
      </p:sp>
    </p:spTree>
    <p:extLst>
      <p:ext uri="{BB962C8B-B14F-4D97-AF65-F5344CB8AC3E}">
        <p14:creationId xmlns:p14="http://schemas.microsoft.com/office/powerpoint/2010/main" val="386862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394765" y="2898180"/>
            <a:ext cx="1274620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44674" y="3991201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8486" y="3262449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26346" y="4728827"/>
            <a:ext cx="908927" cy="2412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02934" y="4703734"/>
            <a:ext cx="1479541" cy="26639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87807" y="4002260"/>
            <a:ext cx="2209070" cy="235693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67787" y="3658394"/>
            <a:ext cx="2601598" cy="21765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7787" y="2898726"/>
            <a:ext cx="1004221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91195" y="3252264"/>
            <a:ext cx="344078" cy="25715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05711" y="4364164"/>
            <a:ext cx="646001" cy="222600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72008" y="2188012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44990" y="2536822"/>
            <a:ext cx="1850578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74837" y="3260630"/>
            <a:ext cx="1022039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71941" y="4355140"/>
            <a:ext cx="1223630" cy="23162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18492" y="5096556"/>
            <a:ext cx="1963983" cy="21401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2866" y="2179646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5569" y="25415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95273" y="29034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25120" y="36534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27614" y="40153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82980" y="4726068"/>
            <a:ext cx="510635" cy="244058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62045" y="5087972"/>
            <a:ext cx="530258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41599" y="2007129"/>
            <a:ext cx="6188330" cy="339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you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can I periodically check the delivery of the card you sent?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Could I get tracking on the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just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sent me in the mail?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When will I receive my new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Do you have info about the card on delivery?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you share card tracking number?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78815" y="5528096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Banking77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09032" y="1518908"/>
            <a:ext cx="129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Card arrival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02875" y="3522510"/>
            <a:ext cx="261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Track the card you sent </a:t>
            </a:r>
            <a:r>
              <a:rPr lang="mr-IN"/>
              <a:t>…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389956" y="3113896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38698" y="310933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1844" y="2081911"/>
            <a:ext cx="232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Context-free grammar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0588" y="4405074"/>
            <a:ext cx="2920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Intent </a:t>
            </a:r>
            <a:r>
              <a:rPr lang="en-US">
                <a:sym typeface="Wingdings"/>
              </a:rPr>
              <a:t> VP</a:t>
            </a:r>
          </a:p>
          <a:p>
            <a:r>
              <a:rPr lang="en-US">
                <a:sym typeface="Wingdings"/>
              </a:rPr>
              <a:t>	</a:t>
            </a:r>
            <a:r>
              <a:rPr lang="en-US"/>
              <a:t>VP </a:t>
            </a:r>
            <a:r>
              <a:rPr lang="en-US">
                <a:sym typeface="Wingdings"/>
              </a:rPr>
              <a:t> Verb ?X ?Y</a:t>
            </a:r>
          </a:p>
          <a:p>
            <a:r>
              <a:rPr lang="en-US">
                <a:sym typeface="Wingdings"/>
              </a:rPr>
              <a:t>		Verb  VB | VBD ..</a:t>
            </a: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793576" y="315534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Do we see the same in other corpora ?</a:t>
            </a:r>
          </a:p>
        </p:txBody>
      </p:sp>
    </p:spTree>
    <p:extLst>
      <p:ext uri="{BB962C8B-B14F-4D97-AF65-F5344CB8AC3E}">
        <p14:creationId xmlns:p14="http://schemas.microsoft.com/office/powerpoint/2010/main" val="337593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394765" y="2898180"/>
            <a:ext cx="1274620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44674" y="3991201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8486" y="3262449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26346" y="4728827"/>
            <a:ext cx="908927" cy="2412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02934" y="4703734"/>
            <a:ext cx="1479541" cy="26639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87807" y="4002260"/>
            <a:ext cx="2209070" cy="235693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67787" y="3658394"/>
            <a:ext cx="2601598" cy="21765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7787" y="2898726"/>
            <a:ext cx="1004221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91195" y="3252264"/>
            <a:ext cx="344078" cy="25715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05711" y="4364164"/>
            <a:ext cx="646001" cy="222600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72008" y="2188012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44990" y="2536822"/>
            <a:ext cx="1850578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74837" y="3260630"/>
            <a:ext cx="1022039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71941" y="4355140"/>
            <a:ext cx="1223630" cy="23162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18492" y="5096556"/>
            <a:ext cx="1963983" cy="21401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2866" y="2179646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5569" y="25415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95273" y="29034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25120" y="36534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27614" y="40153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82980" y="4726068"/>
            <a:ext cx="510635" cy="244058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62045" y="5087972"/>
            <a:ext cx="530258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41599" y="2007129"/>
            <a:ext cx="6188330" cy="339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you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can I periodically check the delivery of the card you sent?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Could I get tracking on the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just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sent me in the mail?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When will I receive my new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Do you have info about the card on delivery?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you share card tracking number?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09032" y="1518908"/>
            <a:ext cx="129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Card arrival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778815" y="5528096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Banking77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93576" y="315534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Do we see the same in other corpora ?</a:t>
            </a:r>
          </a:p>
        </p:txBody>
      </p:sp>
      <p:sp>
        <p:nvSpPr>
          <p:cNvPr id="57" name="TextBox 56"/>
          <p:cNvSpPr txBox="1"/>
          <p:nvPr/>
        </p:nvSpPr>
        <p:spPr>
          <a:xfrm rot="20028599">
            <a:off x="5955314" y="438486"/>
            <a:ext cx="142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It seems so ..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02875" y="3522510"/>
            <a:ext cx="261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Track the card you sent </a:t>
            </a:r>
            <a:r>
              <a:rPr lang="mr-IN"/>
              <a:t>…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389956" y="3113896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38698" y="310933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61844" y="2081911"/>
            <a:ext cx="232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Context-free grammar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0588" y="4405074"/>
            <a:ext cx="2920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Intent </a:t>
            </a:r>
            <a:r>
              <a:rPr lang="en-US">
                <a:sym typeface="Wingdings"/>
              </a:rPr>
              <a:t> VP</a:t>
            </a:r>
          </a:p>
          <a:p>
            <a:r>
              <a:rPr lang="en-US">
                <a:sym typeface="Wingdings"/>
              </a:rPr>
              <a:t>	</a:t>
            </a:r>
            <a:r>
              <a:rPr lang="en-US"/>
              <a:t>VP </a:t>
            </a:r>
            <a:r>
              <a:rPr lang="en-US">
                <a:sym typeface="Wingdings"/>
              </a:rPr>
              <a:t> Verb ?X ?Y</a:t>
            </a:r>
          </a:p>
          <a:p>
            <a:r>
              <a:rPr lang="en-US">
                <a:sym typeface="Wingdings"/>
              </a:rPr>
              <a:t>		Verb  VB | VBD 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3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394765" y="2898180"/>
            <a:ext cx="1274620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44674" y="3991201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8486" y="3262449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26346" y="4728827"/>
            <a:ext cx="908927" cy="2412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02934" y="4703734"/>
            <a:ext cx="1479541" cy="26639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87807" y="4002260"/>
            <a:ext cx="2209070" cy="235693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67787" y="3658394"/>
            <a:ext cx="2601598" cy="21765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7787" y="2898726"/>
            <a:ext cx="1004221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91195" y="3252264"/>
            <a:ext cx="344078" cy="25715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05711" y="4364164"/>
            <a:ext cx="646001" cy="222600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72008" y="2188012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44990" y="2536822"/>
            <a:ext cx="1850578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74837" y="3260630"/>
            <a:ext cx="1022039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71941" y="4355140"/>
            <a:ext cx="1223630" cy="23162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18492" y="5096556"/>
            <a:ext cx="1963983" cy="21401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2866" y="2179646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5569" y="25415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95273" y="29034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25120" y="36534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27614" y="40153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82980" y="4726068"/>
            <a:ext cx="510635" cy="244058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62045" y="5087972"/>
            <a:ext cx="530258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41599" y="2007129"/>
            <a:ext cx="6188330" cy="339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you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can I periodically check the delivery of the card you sent?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Could I get tracking on the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just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sent me in the mail?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When will I receive my new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Do you have info about the card on delivery?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you share card tracking number?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09032" y="1518908"/>
            <a:ext cx="129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Card arrival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61844" y="208191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4" y="2533209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7035043" y="3041291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778815" y="5528096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Banking77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93576" y="315534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Do we see the same in other corpora ?</a:t>
            </a:r>
          </a:p>
        </p:txBody>
      </p:sp>
    </p:spTree>
    <p:extLst>
      <p:ext uri="{BB962C8B-B14F-4D97-AF65-F5344CB8AC3E}">
        <p14:creationId xmlns:p14="http://schemas.microsoft.com/office/powerpoint/2010/main" val="2553542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394765" y="2898180"/>
            <a:ext cx="1274620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44674" y="3991201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8486" y="3262449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26346" y="4728827"/>
            <a:ext cx="908927" cy="2412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02934" y="4703734"/>
            <a:ext cx="1479541" cy="26639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87807" y="4002260"/>
            <a:ext cx="2209070" cy="235693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67787" y="3658394"/>
            <a:ext cx="2601598" cy="21765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7787" y="2898726"/>
            <a:ext cx="1004221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91195" y="3252264"/>
            <a:ext cx="344078" cy="25715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05711" y="4364164"/>
            <a:ext cx="646001" cy="222600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72008" y="2188012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44990" y="2536822"/>
            <a:ext cx="1850578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74837" y="3260630"/>
            <a:ext cx="1022039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71941" y="4355140"/>
            <a:ext cx="1223630" cy="23162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18492" y="5096556"/>
            <a:ext cx="1963983" cy="21401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2866" y="2179646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5569" y="25415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95273" y="29034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25120" y="36534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27614" y="40153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82980" y="4726068"/>
            <a:ext cx="510635" cy="244058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62045" y="5087972"/>
            <a:ext cx="530258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41599" y="2007129"/>
            <a:ext cx="6188330" cy="339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you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can I periodically check the delivery of the card you sent?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Could I get tracking on the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just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sent me in the mail?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When will I receive my new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Do you have info about the card on delivery?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you share card tracking number?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09032" y="1518908"/>
            <a:ext cx="129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Card arrival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61844" y="208191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4" y="2533209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7035043" y="3041291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7959" y="5155176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36999" y="5941772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Intent </a:t>
            </a:r>
            <a:r>
              <a:rPr lang="en-US" sz="1600">
                <a:latin typeface="Helvetica"/>
                <a:cs typeface="Helvetica"/>
                <a:sym typeface="Wingdings"/>
              </a:rPr>
              <a:t></a:t>
            </a:r>
            <a:r>
              <a:rPr lang="en-US" sz="1600">
                <a:latin typeface="Helvetica"/>
                <a:cs typeface="Helvetica"/>
              </a:rPr>
              <a:t> Track the card you sent 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379879" y="5462953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78815" y="5528096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Banking77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93576" y="315534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Do we see the same in other corpora ?</a:t>
            </a:r>
          </a:p>
        </p:txBody>
      </p:sp>
    </p:spTree>
    <p:extLst>
      <p:ext uri="{BB962C8B-B14F-4D97-AF65-F5344CB8AC3E}">
        <p14:creationId xmlns:p14="http://schemas.microsoft.com/office/powerpoint/2010/main" val="169045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845035" y="159325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5" y="2044555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518234" y="2552637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150" y="4666522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190" y="5453118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Intent </a:t>
            </a:r>
            <a:r>
              <a:rPr lang="en-US" sz="1600">
                <a:latin typeface="Helvetica"/>
                <a:cs typeface="Helvetica"/>
                <a:sym typeface="Wingdings"/>
              </a:rPr>
              <a:t></a:t>
            </a:r>
            <a:r>
              <a:rPr lang="en-US" sz="1600">
                <a:latin typeface="Helvetica"/>
                <a:cs typeface="Helvetica"/>
              </a:rPr>
              <a:t> Track the card you sent 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3070" y="4974299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62692" y="2890955"/>
            <a:ext cx="1450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13871" y="3823073"/>
            <a:ext cx="1449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7357" y="2199352"/>
            <a:ext cx="15530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95892" y="162052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Semantic similarity analysis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116346"/>
              </p:ext>
            </p:extLst>
          </p:nvPr>
        </p:nvGraphicFramePr>
        <p:xfrm>
          <a:off x="4411660" y="2286516"/>
          <a:ext cx="3048000" cy="2196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/>
                <a:gridCol w="1016000"/>
                <a:gridCol w="1016000"/>
              </a:tblGrid>
              <a:tr h="73208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0.09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375229" y="4582193"/>
            <a:ext cx="1090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6359" y="4571946"/>
            <a:ext cx="122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08679" y="4594747"/>
            <a:ext cx="926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</p:spTree>
    <p:extLst>
      <p:ext uri="{BB962C8B-B14F-4D97-AF65-F5344CB8AC3E}">
        <p14:creationId xmlns:p14="http://schemas.microsoft.com/office/powerpoint/2010/main" val="279216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845035" y="159325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5" y="2044555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518234" y="2552637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150" y="4666522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190" y="5453118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Intent </a:t>
            </a:r>
            <a:r>
              <a:rPr lang="en-US" sz="1600">
                <a:latin typeface="Helvetica"/>
                <a:cs typeface="Helvetica"/>
                <a:sym typeface="Wingdings"/>
              </a:rPr>
              <a:t></a:t>
            </a:r>
            <a:r>
              <a:rPr lang="en-US" sz="1600">
                <a:latin typeface="Helvetica"/>
                <a:cs typeface="Helvetica"/>
              </a:rPr>
              <a:t> Track the card you sent 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3070" y="4974299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62692" y="2890955"/>
            <a:ext cx="1450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13871" y="3823073"/>
            <a:ext cx="1449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7357" y="2199352"/>
            <a:ext cx="15530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95892" y="162052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Semantic similarity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75229" y="4582193"/>
            <a:ext cx="1090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6359" y="4571946"/>
            <a:ext cx="122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08679" y="4594747"/>
            <a:ext cx="926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9266" y="2706289"/>
            <a:ext cx="227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Wordnet-based</a:t>
            </a:r>
          </a:p>
          <a:p>
            <a:pPr algn="ctr"/>
            <a:r>
              <a:rPr lang="en-US"/>
              <a:t>shortest path distance </a:t>
            </a:r>
          </a:p>
          <a:p>
            <a:pPr algn="ctr"/>
            <a:r>
              <a:rPr lang="en-US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99868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2926" y="498083"/>
            <a:ext cx="7269779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Main application: Conversational AI, will alone be worth </a:t>
            </a:r>
            <a:r>
              <a:rPr lang="en-US" b="1">
                <a:solidFill>
                  <a:srgbClr val="E20006"/>
                </a:solidFill>
              </a:rPr>
              <a:t>$14 Billion in 2025,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reflecting the ever-increasing demand for AI-powered customer support and engagement.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Sophisticated models that compete in performance and in complexity on benchmark corpora of annotated queries.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 Models are typically classification or sequence models trained on databases of annotated queries then used to predict intents on unseen utterances.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Despite the approach’s growing popularity, it relies on extensive human annotations and its opacity provides little to no insights into the structure of intent representation.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The unsupervised approach, far less explored, could be used to reduce labelling workload while enabling the elaboration of a clear and concise formal model of natural language intent.</a:t>
            </a:r>
          </a:p>
        </p:txBody>
      </p:sp>
    </p:spTree>
    <p:extLst>
      <p:ext uri="{BB962C8B-B14F-4D97-AF65-F5344CB8AC3E}">
        <p14:creationId xmlns:p14="http://schemas.microsoft.com/office/powerpoint/2010/main" val="982447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845035" y="159325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5" y="2044555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518234" y="2552637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150" y="4666522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190" y="5453118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Intent </a:t>
            </a:r>
            <a:r>
              <a:rPr lang="en-US" sz="1600">
                <a:latin typeface="Helvetica"/>
                <a:cs typeface="Helvetica"/>
                <a:sym typeface="Wingdings"/>
              </a:rPr>
              <a:t></a:t>
            </a:r>
            <a:r>
              <a:rPr lang="en-US" sz="1600">
                <a:latin typeface="Helvetica"/>
                <a:cs typeface="Helvetica"/>
              </a:rPr>
              <a:t> Track the card you sent 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3070" y="4974299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62692" y="2890955"/>
            <a:ext cx="1450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13871" y="3823073"/>
            <a:ext cx="1449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7357" y="2199352"/>
            <a:ext cx="15530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95892" y="162052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Semantic similarity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75229" y="4582193"/>
            <a:ext cx="1090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6359" y="4571946"/>
            <a:ext cx="122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08679" y="4594747"/>
            <a:ext cx="926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1717" y="3311600"/>
            <a:ext cx="227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Wordnet-based</a:t>
            </a:r>
          </a:p>
          <a:p>
            <a:pPr algn="ctr"/>
            <a:r>
              <a:rPr lang="en-US"/>
              <a:t>shortest path distance </a:t>
            </a:r>
          </a:p>
          <a:p>
            <a:pPr algn="ctr"/>
            <a:r>
              <a:rPr lang="en-US"/>
              <a:t>similarity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60641" y="2235299"/>
            <a:ext cx="163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Word sense</a:t>
            </a:r>
          </a:p>
          <a:p>
            <a:pPr algn="ctr"/>
            <a:r>
              <a:rPr lang="en-US"/>
              <a:t>disambiguation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875406" y="2890955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12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845035" y="159325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5" y="2044555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518234" y="2552637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150" y="4666522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190" y="5453118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Intent </a:t>
            </a:r>
            <a:r>
              <a:rPr lang="en-US" sz="1600">
                <a:latin typeface="Helvetica"/>
                <a:cs typeface="Helvetica"/>
                <a:sym typeface="Wingdings"/>
              </a:rPr>
              <a:t></a:t>
            </a:r>
            <a:r>
              <a:rPr lang="en-US" sz="1600">
                <a:latin typeface="Helvetica"/>
                <a:cs typeface="Helvetica"/>
              </a:rPr>
              <a:t> Track the card you sent 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3070" y="4974299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pic>
        <p:nvPicPr>
          <p:cNvPr id="37" name="Picture 36" descr="Screenshot 2021-03-30 at 17.45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17" y="1147087"/>
            <a:ext cx="4635277" cy="46445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40312" y="5697963"/>
            <a:ext cx="476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Semantic hierarchical clustering (dist. thres = 5 for two classes)</a:t>
            </a:r>
          </a:p>
        </p:txBody>
      </p:sp>
    </p:spTree>
    <p:extLst>
      <p:ext uri="{BB962C8B-B14F-4D97-AF65-F5344CB8AC3E}">
        <p14:creationId xmlns:p14="http://schemas.microsoft.com/office/powerpoint/2010/main" val="225343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pic>
        <p:nvPicPr>
          <p:cNvPr id="37" name="Picture 36" descr="Screenshot 2021-03-30 at 17.4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17" y="1147087"/>
            <a:ext cx="4635277" cy="46445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40312" y="5697963"/>
            <a:ext cx="476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Semantic hierarchical clustering (dist. thres = 5 for two classes)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3451" y="2227164"/>
            <a:ext cx="3954712" cy="3381212"/>
            <a:chOff x="163451" y="2214589"/>
            <a:chExt cx="3954712" cy="3381212"/>
          </a:xfrm>
        </p:grpSpPr>
        <p:pic>
          <p:nvPicPr>
            <p:cNvPr id="12" name="Picture 11" descr="Screenshot 2021-04-09 at 15.03.0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9" t="-4" b="1976"/>
            <a:stretch/>
          </p:blipFill>
          <p:spPr>
            <a:xfrm>
              <a:off x="163451" y="2214589"/>
              <a:ext cx="3954712" cy="338121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47114" y="2841913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64730" y="3409282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8738" y="5056587"/>
              <a:ext cx="653813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6024" y="1669207"/>
            <a:ext cx="377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Some good labels but need real eval.</a:t>
            </a:r>
          </a:p>
        </p:txBody>
      </p:sp>
    </p:spTree>
    <p:extLst>
      <p:ext uri="{BB962C8B-B14F-4D97-AF65-F5344CB8AC3E}">
        <p14:creationId xmlns:p14="http://schemas.microsoft.com/office/powerpoint/2010/main" val="353128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pic>
        <p:nvPicPr>
          <p:cNvPr id="37" name="Picture 36" descr="Screenshot 2021-03-30 at 17.4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17" y="1147087"/>
            <a:ext cx="4635277" cy="46445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40312" y="5697963"/>
            <a:ext cx="476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Semantic hierarchical clustering (dist. thres = 5 for two classes)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3451" y="2227164"/>
            <a:ext cx="3954712" cy="3381212"/>
            <a:chOff x="163451" y="2214589"/>
            <a:chExt cx="3954712" cy="3381212"/>
          </a:xfrm>
        </p:grpSpPr>
        <p:pic>
          <p:nvPicPr>
            <p:cNvPr id="12" name="Picture 11" descr="Screenshot 2021-04-09 at 15.03.0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9" t="-4" b="1976"/>
            <a:stretch/>
          </p:blipFill>
          <p:spPr>
            <a:xfrm>
              <a:off x="163451" y="2214589"/>
              <a:ext cx="3954712" cy="338121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47114" y="2841913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64730" y="3409282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8738" y="5056587"/>
              <a:ext cx="653813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6024" y="1669207"/>
            <a:ext cx="377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Some good labels but need real eval.</a:t>
            </a:r>
          </a:p>
        </p:txBody>
      </p:sp>
      <p:sp>
        <p:nvSpPr>
          <p:cNvPr id="2" name="TextBox 1"/>
          <p:cNvSpPr txBox="1"/>
          <p:nvPr/>
        </p:nvSpPr>
        <p:spPr>
          <a:xfrm rot="20028599">
            <a:off x="6687299" y="500199"/>
            <a:ext cx="165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On a good path</a:t>
            </a:r>
          </a:p>
        </p:txBody>
      </p:sp>
    </p:spTree>
    <p:extLst>
      <p:ext uri="{BB962C8B-B14F-4D97-AF65-F5344CB8AC3E}">
        <p14:creationId xmlns:p14="http://schemas.microsoft.com/office/powerpoint/2010/main" val="12278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4644272" y="967710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85130" y="95934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3517" y="786827"/>
            <a:ext cx="3605478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9012" y="191865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2369949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232211" y="2878031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5127" y="5054791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53680" y="3947322"/>
            <a:ext cx="219871" cy="0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52145" y="1950809"/>
            <a:ext cx="19543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E20006"/>
                </a:solidFill>
              </a:rPr>
              <a:t>Functional parsing</a:t>
            </a:r>
          </a:p>
          <a:p>
            <a:pPr algn="ctr"/>
            <a:r>
              <a:rPr lang="en-US" sz="1600"/>
              <a:t>intent, intendeed</a:t>
            </a:r>
          </a:p>
        </p:txBody>
      </p:sp>
      <p:pic>
        <p:nvPicPr>
          <p:cNvPr id="7" name="Picture 6" descr="Screenshot 2021-04-09 at 12.22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47" y="3013417"/>
            <a:ext cx="2888932" cy="75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73548" y="3777940"/>
            <a:ext cx="3290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Track  the   card   you   sent    me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27243" y="2753511"/>
            <a:ext cx="51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20006"/>
                </a:solidFill>
              </a:rPr>
              <a:t>dobj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16604" y="3179855"/>
            <a:ext cx="428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13468" y="2756487"/>
            <a:ext cx="494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relcl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28123" y="3207735"/>
            <a:ext cx="580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nsubj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64766" y="2972635"/>
            <a:ext cx="51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dobj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722500" y="1924708"/>
            <a:ext cx="23775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E20006"/>
                </a:solidFill>
              </a:rPr>
              <a:t>Parametrization</a:t>
            </a:r>
          </a:p>
          <a:p>
            <a:pPr algn="ctr"/>
            <a:r>
              <a:rPr lang="en-US" sz="1600"/>
              <a:t>intent, intendeed, </a:t>
            </a:r>
            <a:r>
              <a:rPr lang="en-US" sz="1600" b="1">
                <a:solidFill>
                  <a:srgbClr val="E20006"/>
                </a:solidFill>
              </a:rPr>
              <a:t>entities</a:t>
            </a: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7050792" y="2614953"/>
            <a:ext cx="218581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{</a:t>
            </a:r>
          </a:p>
          <a:p>
            <a:r>
              <a:rPr lang="en-US" sz="1600">
                <a:latin typeface="Helvetica"/>
                <a:cs typeface="Helvetica"/>
              </a:rPr>
              <a:t>  Intent: </a:t>
            </a:r>
            <a:r>
              <a:rPr lang="en-US" sz="1600" b="1">
                <a:latin typeface="Helvetica"/>
                <a:cs typeface="Helvetica"/>
              </a:rPr>
              <a:t>track </a:t>
            </a:r>
          </a:p>
          <a:p>
            <a:r>
              <a:rPr lang="en-US" sz="1600">
                <a:latin typeface="Helvetica"/>
                <a:cs typeface="Helvetica"/>
              </a:rPr>
              <a:t>  Intendeed: </a:t>
            </a:r>
            <a:r>
              <a:rPr lang="en-US" sz="1600" b="1">
                <a:latin typeface="Helvetica"/>
                <a:cs typeface="Helvetica"/>
              </a:rPr>
              <a:t>card </a:t>
            </a:r>
          </a:p>
          <a:p>
            <a:r>
              <a:rPr lang="en-US" sz="1600">
                <a:latin typeface="Helvetica"/>
                <a:cs typeface="Helvetica"/>
              </a:rPr>
              <a:t>  entities: [</a:t>
            </a:r>
          </a:p>
          <a:p>
            <a:r>
              <a:rPr lang="en-US" sz="1600">
                <a:latin typeface="Helvetica"/>
                <a:cs typeface="Helvetica"/>
              </a:rPr>
              <a:t>	{date: None,</a:t>
            </a:r>
          </a:p>
          <a:p>
            <a:r>
              <a:rPr lang="en-US" sz="1600">
                <a:latin typeface="Helvetica"/>
                <a:cs typeface="Helvetica"/>
              </a:rPr>
              <a:t>	?x: None</a:t>
            </a:r>
          </a:p>
          <a:p>
            <a:r>
              <a:rPr lang="en-US" sz="1600">
                <a:latin typeface="Helvetica"/>
                <a:cs typeface="Helvetica"/>
              </a:rPr>
              <a:t>	pp: </a:t>
            </a:r>
            <a:r>
              <a:rPr lang="en-US" sz="1600" b="1">
                <a:latin typeface="Helvetica"/>
                <a:cs typeface="Helvetica"/>
              </a:rPr>
              <a:t>you sent me</a:t>
            </a:r>
          </a:p>
          <a:p>
            <a:r>
              <a:rPr lang="en-US" sz="1600">
                <a:latin typeface="Helvetica"/>
                <a:cs typeface="Helvetica"/>
              </a:rPr>
              <a:t>	},</a:t>
            </a:r>
          </a:p>
          <a:p>
            <a:r>
              <a:rPr lang="en-US" sz="1600">
                <a:latin typeface="Helvetica"/>
                <a:cs typeface="Helvetica"/>
              </a:rPr>
              <a:t>	]</a:t>
            </a:r>
          </a:p>
          <a:p>
            <a:r>
              <a:rPr lang="en-US" sz="1600">
                <a:latin typeface="Helvetica"/>
                <a:cs typeface="Helvetica"/>
              </a:rPr>
              <a:t>}</a:t>
            </a:r>
            <a:endParaRPr lang="en-US" sz="160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821260" y="3962751"/>
            <a:ext cx="219871" cy="0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238750" y="5067243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Dependency parser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271" y="3424341"/>
            <a:ext cx="496751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20006"/>
                </a:solidFill>
              </a:rPr>
              <a:t>root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026866" y="5046803"/>
            <a:ext cx="2054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Named entity recognition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5897" y="60890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667846" y="315534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Exploring increased intent expressiveness </a:t>
            </a:r>
          </a:p>
        </p:txBody>
      </p:sp>
    </p:spTree>
    <p:extLst>
      <p:ext uri="{BB962C8B-B14F-4D97-AF65-F5344CB8AC3E}">
        <p14:creationId xmlns:p14="http://schemas.microsoft.com/office/powerpoint/2010/main" val="361737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4644272" y="967710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85130" y="95934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3517" y="786827"/>
            <a:ext cx="3605478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9012" y="191865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2369949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232211" y="2878031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5127" y="5054791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53680" y="3947322"/>
            <a:ext cx="219871" cy="0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52145" y="1950809"/>
            <a:ext cx="19543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E20006"/>
                </a:solidFill>
              </a:rPr>
              <a:t>Functional parsing</a:t>
            </a:r>
          </a:p>
          <a:p>
            <a:pPr algn="ctr"/>
            <a:r>
              <a:rPr lang="en-US" sz="1600"/>
              <a:t>intent, intendeed</a:t>
            </a:r>
          </a:p>
        </p:txBody>
      </p:sp>
      <p:pic>
        <p:nvPicPr>
          <p:cNvPr id="7" name="Picture 6" descr="Screenshot 2021-04-09 at 12.22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47" y="3013417"/>
            <a:ext cx="2888932" cy="75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73548" y="3777940"/>
            <a:ext cx="3290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Track  the   card   you   sent    me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27243" y="2753511"/>
            <a:ext cx="51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20006"/>
                </a:solidFill>
              </a:rPr>
              <a:t>dobj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16604" y="3179855"/>
            <a:ext cx="428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13468" y="2756487"/>
            <a:ext cx="494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relcl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28123" y="3207735"/>
            <a:ext cx="580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nsubj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64766" y="2972635"/>
            <a:ext cx="51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dobj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722500" y="1924708"/>
            <a:ext cx="23775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E20006"/>
                </a:solidFill>
              </a:rPr>
              <a:t>Parametrization</a:t>
            </a:r>
          </a:p>
          <a:p>
            <a:pPr algn="ctr"/>
            <a:r>
              <a:rPr lang="en-US" sz="1600"/>
              <a:t>intent, intendeed, </a:t>
            </a:r>
            <a:r>
              <a:rPr lang="en-US" sz="1600" b="1">
                <a:solidFill>
                  <a:srgbClr val="E20006"/>
                </a:solidFill>
              </a:rPr>
              <a:t>entities</a:t>
            </a: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7050792" y="2614953"/>
            <a:ext cx="218581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{</a:t>
            </a:r>
          </a:p>
          <a:p>
            <a:r>
              <a:rPr lang="en-US" sz="1600">
                <a:latin typeface="Helvetica"/>
                <a:cs typeface="Helvetica"/>
              </a:rPr>
              <a:t>  Intent: </a:t>
            </a:r>
            <a:r>
              <a:rPr lang="en-US" sz="1600" b="1">
                <a:latin typeface="Helvetica"/>
                <a:cs typeface="Helvetica"/>
              </a:rPr>
              <a:t>track </a:t>
            </a:r>
          </a:p>
          <a:p>
            <a:r>
              <a:rPr lang="en-US" sz="1600">
                <a:latin typeface="Helvetica"/>
                <a:cs typeface="Helvetica"/>
              </a:rPr>
              <a:t>  Intendeed: </a:t>
            </a:r>
            <a:r>
              <a:rPr lang="en-US" sz="1600" b="1">
                <a:latin typeface="Helvetica"/>
                <a:cs typeface="Helvetica"/>
              </a:rPr>
              <a:t>card </a:t>
            </a:r>
          </a:p>
          <a:p>
            <a:r>
              <a:rPr lang="en-US" sz="1600">
                <a:latin typeface="Helvetica"/>
                <a:cs typeface="Helvetica"/>
              </a:rPr>
              <a:t>  entities: [</a:t>
            </a:r>
          </a:p>
          <a:p>
            <a:r>
              <a:rPr lang="en-US" sz="1600">
                <a:latin typeface="Helvetica"/>
                <a:cs typeface="Helvetica"/>
              </a:rPr>
              <a:t>	{date: None,</a:t>
            </a:r>
          </a:p>
          <a:p>
            <a:r>
              <a:rPr lang="en-US" sz="1600">
                <a:latin typeface="Helvetica"/>
                <a:cs typeface="Helvetica"/>
              </a:rPr>
              <a:t>	?x: None</a:t>
            </a:r>
          </a:p>
          <a:p>
            <a:r>
              <a:rPr lang="en-US" sz="1600">
                <a:latin typeface="Helvetica"/>
                <a:cs typeface="Helvetica"/>
              </a:rPr>
              <a:t>	pp: </a:t>
            </a:r>
            <a:r>
              <a:rPr lang="en-US" sz="1600" b="1">
                <a:latin typeface="Helvetica"/>
                <a:cs typeface="Helvetica"/>
              </a:rPr>
              <a:t>you sent me</a:t>
            </a:r>
          </a:p>
          <a:p>
            <a:r>
              <a:rPr lang="en-US" sz="1600">
                <a:latin typeface="Helvetica"/>
                <a:cs typeface="Helvetica"/>
              </a:rPr>
              <a:t>	},</a:t>
            </a:r>
          </a:p>
          <a:p>
            <a:r>
              <a:rPr lang="en-US" sz="1600">
                <a:latin typeface="Helvetica"/>
                <a:cs typeface="Helvetica"/>
              </a:rPr>
              <a:t>	]</a:t>
            </a:r>
          </a:p>
          <a:p>
            <a:r>
              <a:rPr lang="en-US" sz="1600">
                <a:latin typeface="Helvetica"/>
                <a:cs typeface="Helvetica"/>
              </a:rPr>
              <a:t>}</a:t>
            </a:r>
            <a:endParaRPr lang="en-US" sz="160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821260" y="3962751"/>
            <a:ext cx="219871" cy="0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238750" y="5067243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Dependency parser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271" y="3424341"/>
            <a:ext cx="496751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20006"/>
                </a:solidFill>
              </a:rPr>
              <a:t>root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026866" y="5046803"/>
            <a:ext cx="2054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Named entity recognition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5897" y="60890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667846" y="315534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Exploring increased intent expressiveness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18666" y="2287983"/>
            <a:ext cx="1" cy="1542960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79595" y="1982679"/>
            <a:ext cx="953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latin typeface="Helvetica"/>
                <a:cs typeface="Helvetica"/>
              </a:rPr>
              <a:t>denoising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358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4644272" y="967710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85130" y="95934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3517" y="786827"/>
            <a:ext cx="3605478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9012" y="191865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2369949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232211" y="2878031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5127" y="5054791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5897" y="60890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051769" y="315534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Denoising intents based on similarity to a seed syntax</a:t>
            </a:r>
          </a:p>
        </p:txBody>
      </p:sp>
      <p:pic>
        <p:nvPicPr>
          <p:cNvPr id="26" name="Picture 25" descr="Screenshot 2021-03-17 at 14.1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3" b="1919"/>
          <a:stretch/>
        </p:blipFill>
        <p:spPr>
          <a:xfrm>
            <a:off x="3586841" y="1810140"/>
            <a:ext cx="5178112" cy="44144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38083" y="6191350"/>
            <a:ext cx="3661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Longest common path similarity to </a:t>
            </a:r>
            <a:r>
              <a:rPr lang="en-US" sz="1400" b="1"/>
              <a:t>VP </a:t>
            </a:r>
            <a:r>
              <a:rPr lang="en-US" sz="1400" b="1">
                <a:sym typeface="Wingdings"/>
              </a:rPr>
              <a:t> </a:t>
            </a:r>
            <a:r>
              <a:rPr lang="en-US" sz="1400" b="1"/>
              <a:t>VB NP</a:t>
            </a:r>
          </a:p>
        </p:txBody>
      </p:sp>
    </p:spTree>
    <p:extLst>
      <p:ext uri="{BB962C8B-B14F-4D97-AF65-F5344CB8AC3E}">
        <p14:creationId xmlns:p14="http://schemas.microsoft.com/office/powerpoint/2010/main" val="163640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98859" y="1922292"/>
            <a:ext cx="2303510" cy="4696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Constituency parsing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98859" y="3220285"/>
            <a:ext cx="2303510" cy="4696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Dependency parsing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70459" y="4518279"/>
            <a:ext cx="2303510" cy="4696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Named entity recog.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9752" y="1076322"/>
            <a:ext cx="1941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Filtering </a:t>
            </a:r>
          </a:p>
          <a:p>
            <a:pPr marL="285750" indent="-285750">
              <a:buFontTx/>
              <a:buChar char="-"/>
            </a:pPr>
            <a:r>
              <a:rPr lang="en-US" sz="1400"/>
              <a:t>by query complexity</a:t>
            </a:r>
          </a:p>
          <a:p>
            <a:pPr marL="285750" indent="-285750">
              <a:buFontTx/>
              <a:buChar char="-"/>
            </a:pPr>
            <a:r>
              <a:rPr lang="en-US" sz="1400"/>
              <a:t>by sentence mood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47011" y="747137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87869" y="738771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16256" y="566254"/>
            <a:ext cx="3605478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247890" y="1076322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09605" y="2562448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Filtering </a:t>
            </a:r>
          </a:p>
          <a:p>
            <a:pPr marL="285750" indent="-285750">
              <a:buFontTx/>
              <a:buChar char="-"/>
            </a:pPr>
            <a:r>
              <a:rPr lang="en-US" sz="1400"/>
              <a:t>by syntactical complexity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247890" y="2429301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235439" y="3727294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402369" y="5011801"/>
            <a:ext cx="1493393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{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  Intent: track 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  Intendeed: card 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  entities: [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	{date: None,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	?x: None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	},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	]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}</a:t>
            </a:r>
            <a:endParaRPr lang="en-US" sz="1200">
              <a:solidFill>
                <a:srgbClr val="E20006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222988" y="5100001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43657" y="5905866"/>
            <a:ext cx="19769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Expressive structured </a:t>
            </a:r>
          </a:p>
          <a:p>
            <a:pPr algn="ctr"/>
            <a:r>
              <a:rPr lang="en-US" sz="1600"/>
              <a:t>intent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38583" y="1931334"/>
            <a:ext cx="2303510" cy="4696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Constituency parsing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86735" y="756179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27593" y="747813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5980" y="575296"/>
            <a:ext cx="3605478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087614" y="1085364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087614" y="2438343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252439" y="5935788"/>
            <a:ext cx="9373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Class label</a:t>
            </a:r>
            <a:endParaRPr lang="en-US" sz="1200">
              <a:solidFill>
                <a:srgbClr val="E20006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84549" y="5914908"/>
            <a:ext cx="1470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Factored intent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10957" y="4515141"/>
            <a:ext cx="2303510" cy="59025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Semantic h.clustering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68139" y="2600173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Filtering </a:t>
            </a:r>
          </a:p>
          <a:p>
            <a:pPr marL="285750" indent="-285750">
              <a:buFontTx/>
              <a:buChar char="-"/>
            </a:pPr>
            <a:r>
              <a:rPr lang="en-US" sz="1400"/>
              <a:t>Exists in wordnet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43370" y="3788852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Filtering </a:t>
            </a:r>
          </a:p>
          <a:p>
            <a:pPr marL="285750" indent="-285750">
              <a:buFontTx/>
              <a:buChar char="-"/>
            </a:pPr>
            <a:r>
              <a:rPr lang="en-US" sz="1400"/>
              <a:t>First dobject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22421" y="202550"/>
            <a:ext cx="198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Factored approach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19248" y="195434"/>
            <a:ext cx="215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Structured approach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900756" y="3177007"/>
            <a:ext cx="2303510" cy="59025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Word sense disambig.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075041" y="3776277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062468" y="5180849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2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175" y="727184"/>
            <a:ext cx="7494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Improve data understanding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Understand how structural ambiguity affects parsing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Improve similarity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Improve semantic disambiguation with Levin’s classes and verbnet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Bridge and simplify the factored and structured approaches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etc </a:t>
            </a:r>
            <a:r>
              <a:rPr lang="mr-IN">
                <a:latin typeface="Helvetica"/>
                <a:cs typeface="Helvetica"/>
              </a:rPr>
              <a:t>…</a:t>
            </a:r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419" y="3190462"/>
            <a:ext cx="26359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>
                <a:latin typeface="Comic Sans MS"/>
                <a:cs typeface="Comic Sans MS"/>
              </a:rPr>
              <a:t>“I want to order </a:t>
            </a:r>
          </a:p>
          <a:p>
            <a:pPr algn="ctr"/>
            <a:r>
              <a:rPr lang="en-US" sz="2500">
                <a:latin typeface="Comic Sans MS"/>
                <a:cs typeface="Comic Sans MS"/>
              </a:rPr>
              <a:t>a credit card.”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96296" y="3039962"/>
            <a:ext cx="1937721" cy="40635"/>
          </a:xfrm>
          <a:prstGeom prst="straightConnector1">
            <a:avLst/>
          </a:prstGeom>
          <a:ln w="12700" cmpd="sng"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61007" y="2727731"/>
            <a:ext cx="188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BE0806"/>
                </a:solidFill>
              </a:rPr>
              <a:t>Constituency parsing</a:t>
            </a:r>
          </a:p>
        </p:txBody>
      </p:sp>
      <p:pic>
        <p:nvPicPr>
          <p:cNvPr id="8" name="Picture 7" descr="Screenshot 2021-02-25 at 17.1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78" y="2351774"/>
            <a:ext cx="2398584" cy="18897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58703" y="2938541"/>
            <a:ext cx="11139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BE0806"/>
                </a:solidFill>
              </a:rPr>
              <a:t>Verb phrase </a:t>
            </a:r>
          </a:p>
          <a:p>
            <a:pPr algn="ctr"/>
            <a:r>
              <a:rPr lang="en-US" sz="1400" b="1">
                <a:solidFill>
                  <a:srgbClr val="BE0806"/>
                </a:solidFill>
              </a:rPr>
              <a:t>Extraction</a:t>
            </a:r>
          </a:p>
          <a:p>
            <a:pPr algn="ctr"/>
            <a:r>
              <a:rPr lang="en-US" sz="1400">
                <a:solidFill>
                  <a:srgbClr val="BE0806"/>
                </a:solidFill>
              </a:rPr>
              <a:t>(tree search)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69912" y="4451168"/>
            <a:ext cx="107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BE0806"/>
                </a:solidFill>
              </a:rPr>
              <a:t>Word graph</a:t>
            </a:r>
          </a:p>
          <a:p>
            <a:pPr algn="ctr"/>
            <a:r>
              <a:rPr lang="en-US" sz="1400" b="1">
                <a:solidFill>
                  <a:srgbClr val="BE0806"/>
                </a:solidFill>
              </a:rPr>
              <a:t>conversion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74411" y="4279418"/>
            <a:ext cx="7596" cy="763669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38491" y="2730230"/>
            <a:ext cx="1652386" cy="718306"/>
          </a:xfrm>
          <a:prstGeom prst="roundRect">
            <a:avLst/>
          </a:prstGeom>
          <a:solidFill>
            <a:srgbClr val="FF0000">
              <a:alpha val="4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548696" y="3192362"/>
            <a:ext cx="1470058" cy="887768"/>
          </a:xfrm>
          <a:prstGeom prst="straightConnector1">
            <a:avLst/>
          </a:prstGeom>
          <a:ln w="12700" cmpd="sng"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975297">
            <a:off x="3003180" y="3439168"/>
            <a:ext cx="188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BE0806"/>
                </a:solidFill>
              </a:rPr>
              <a:t>Dependency parsing</a:t>
            </a:r>
          </a:p>
        </p:txBody>
      </p:sp>
      <p:pic>
        <p:nvPicPr>
          <p:cNvPr id="16" name="Picture 15" descr="Screenshot 2021-03-18 at 12.56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54" y="3940793"/>
            <a:ext cx="2475508" cy="1506831"/>
          </a:xfrm>
          <a:prstGeom prst="rect">
            <a:avLst/>
          </a:prstGeom>
        </p:spPr>
      </p:pic>
      <p:pic>
        <p:nvPicPr>
          <p:cNvPr id="17" name="Picture 16" descr="Screenshot 2021-02-25 at 17.12.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" t="4924"/>
          <a:stretch/>
        </p:blipFill>
        <p:spPr>
          <a:xfrm>
            <a:off x="6810708" y="5252612"/>
            <a:ext cx="1841651" cy="121421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5421078" y="5829946"/>
            <a:ext cx="1114114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32381" y="594360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BE0806"/>
                </a:solidFill>
              </a:rPr>
              <a:t>Similarity </a:t>
            </a:r>
          </a:p>
          <a:p>
            <a:pPr algn="ctr"/>
            <a:r>
              <a:rPr lang="en-US" sz="1400" b="1">
                <a:solidFill>
                  <a:srgbClr val="BE0806"/>
                </a:solidFill>
              </a:rPr>
              <a:t>ranking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21065" y="4525585"/>
            <a:ext cx="3419963" cy="1941240"/>
            <a:chOff x="108858" y="3569044"/>
            <a:chExt cx="4603592" cy="2320502"/>
          </a:xfrm>
        </p:grpSpPr>
        <p:pic>
          <p:nvPicPr>
            <p:cNvPr id="23" name="Picture 22" descr="Screenshot 2021-03-03 at 16.47.3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724" y="3569044"/>
              <a:ext cx="2331726" cy="2272445"/>
            </a:xfrm>
            <a:prstGeom prst="rect">
              <a:avLst/>
            </a:prstGeom>
          </p:spPr>
        </p:pic>
        <p:pic>
          <p:nvPicPr>
            <p:cNvPr id="24" name="Picture 23" descr="Screenshot 2021-03-03 at 16.47.5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8" y="3748520"/>
              <a:ext cx="2239203" cy="2141026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98095" y="193825"/>
            <a:ext cx="160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Helvetica"/>
                <a:cs typeface="Helvetica"/>
              </a:rPr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91448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9951" y="294301"/>
            <a:ext cx="7293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Helvetica"/>
                <a:cs typeface="Helvetica"/>
              </a:rPr>
              <a:t>“Banking77” vocabulary is very discriminant requires few labels </a:t>
            </a:r>
            <a:r>
              <a:rPr lang="mr-IN" b="1">
                <a:latin typeface="Helvetica"/>
                <a:cs typeface="Helvetica"/>
              </a:rPr>
              <a:t>…</a:t>
            </a:r>
            <a:r>
              <a:rPr lang="en-US" b="1">
                <a:latin typeface="Helvetica"/>
                <a:cs typeface="Helvetica"/>
              </a:rPr>
              <a:t> but still requires labels</a:t>
            </a:r>
            <a:endParaRPr lang="en-US">
              <a:latin typeface="Helvetica"/>
              <a:cs typeface="Helvetica"/>
            </a:endParaRPr>
          </a:p>
        </p:txBody>
      </p:sp>
      <p:pic>
        <p:nvPicPr>
          <p:cNvPr id="12" name="Picture 11" descr="Screenshot 2021-04-09 at 08.31.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7" t="18245"/>
          <a:stretch/>
        </p:blipFill>
        <p:spPr>
          <a:xfrm>
            <a:off x="6474730" y="3308151"/>
            <a:ext cx="954526" cy="209441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74353" y="5352753"/>
            <a:ext cx="2046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/>
              <a:t>Casanueva et al., arxiv</a:t>
            </a:r>
            <a:r>
              <a:rPr lang="en-US"/>
              <a:t> </a:t>
            </a:r>
            <a:r>
              <a:rPr lang="ja-JP" altLang="en-US" baseline="30000"/>
              <a:t>２０２０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662231" y="2864107"/>
            <a:ext cx="20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Instances per labels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34684" y="1780778"/>
            <a:ext cx="5972918" cy="622609"/>
            <a:chOff x="-9377" y="1556517"/>
            <a:chExt cx="5972918" cy="622609"/>
          </a:xfrm>
        </p:grpSpPr>
        <p:pic>
          <p:nvPicPr>
            <p:cNvPr id="16" name="Picture 15" descr="Screenshot 2021-04-09 at 08.29.29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5" r="34782" b="36452"/>
            <a:stretch/>
          </p:blipFill>
          <p:spPr>
            <a:xfrm>
              <a:off x="0" y="1556517"/>
              <a:ext cx="5963541" cy="398464"/>
            </a:xfrm>
            <a:prstGeom prst="rect">
              <a:avLst/>
            </a:prstGeom>
          </p:spPr>
        </p:pic>
        <p:pic>
          <p:nvPicPr>
            <p:cNvPr id="17" name="Picture 16" descr="Screenshot 2021-04-09 at 08.29.29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21" r="41242" b="923"/>
            <a:stretch/>
          </p:blipFill>
          <p:spPr>
            <a:xfrm>
              <a:off x="-9377" y="1992467"/>
              <a:ext cx="5372841" cy="186659"/>
            </a:xfrm>
            <a:prstGeom prst="rect">
              <a:avLst/>
            </a:prstGeom>
          </p:spPr>
        </p:pic>
      </p:grpSp>
      <p:pic>
        <p:nvPicPr>
          <p:cNvPr id="18" name="Picture 17" descr="Screenshot 2021-04-09 at 08.31.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5" r="63317"/>
          <a:stretch/>
        </p:blipFill>
        <p:spPr>
          <a:xfrm>
            <a:off x="1634684" y="3308151"/>
            <a:ext cx="2125640" cy="20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4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9951" y="294301"/>
            <a:ext cx="7293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Helvetica"/>
                <a:cs typeface="Helvetica"/>
              </a:rPr>
              <a:t>“Banking77” vocabulary is very discriminant requires few labels </a:t>
            </a:r>
            <a:r>
              <a:rPr lang="mr-IN" b="1">
                <a:latin typeface="Helvetica"/>
                <a:cs typeface="Helvetica"/>
              </a:rPr>
              <a:t>…</a:t>
            </a:r>
            <a:r>
              <a:rPr lang="en-US" b="1">
                <a:latin typeface="Helvetica"/>
                <a:cs typeface="Helvetica"/>
              </a:rPr>
              <a:t> but still requires labels</a:t>
            </a:r>
            <a:endParaRPr lang="en-US">
              <a:latin typeface="Helvetica"/>
              <a:cs typeface="Helvetica"/>
            </a:endParaRPr>
          </a:p>
        </p:txBody>
      </p:sp>
      <p:pic>
        <p:nvPicPr>
          <p:cNvPr id="3" name="Picture 2" descr="Screenshot 2021-04-09 at 08.31.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5"/>
          <a:stretch/>
        </p:blipFill>
        <p:spPr>
          <a:xfrm>
            <a:off x="1634684" y="3308151"/>
            <a:ext cx="5794572" cy="20944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74353" y="5352753"/>
            <a:ext cx="2046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/>
              <a:t>Casanueva et al., arxiv</a:t>
            </a:r>
            <a:r>
              <a:rPr lang="en-US"/>
              <a:t> </a:t>
            </a:r>
            <a:r>
              <a:rPr lang="ja-JP" altLang="en-US" baseline="30000"/>
              <a:t>２０２０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62231" y="2864107"/>
            <a:ext cx="20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Instances per labels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34684" y="1780778"/>
            <a:ext cx="5972918" cy="622609"/>
            <a:chOff x="-9377" y="1556517"/>
            <a:chExt cx="5972918" cy="622609"/>
          </a:xfrm>
        </p:grpSpPr>
        <p:pic>
          <p:nvPicPr>
            <p:cNvPr id="2" name="Picture 1" descr="Screenshot 2021-04-09 at 08.29.29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5" r="34782" b="36452"/>
            <a:stretch/>
          </p:blipFill>
          <p:spPr>
            <a:xfrm>
              <a:off x="0" y="1556517"/>
              <a:ext cx="5963541" cy="398464"/>
            </a:xfrm>
            <a:prstGeom prst="rect">
              <a:avLst/>
            </a:prstGeom>
          </p:spPr>
        </p:pic>
        <p:pic>
          <p:nvPicPr>
            <p:cNvPr id="13" name="Picture 12" descr="Screenshot 2021-04-09 at 08.29.29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21" r="41242" b="923"/>
            <a:stretch/>
          </p:blipFill>
          <p:spPr>
            <a:xfrm>
              <a:off x="-9377" y="1992467"/>
              <a:ext cx="5372841" cy="186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20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374" y="294301"/>
            <a:ext cx="8667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Helvetica"/>
                <a:cs typeface="Helvetica"/>
              </a:rPr>
              <a:t>Similar DNN are likely powering Google, Microsoft &amp; other NLU engines</a:t>
            </a:r>
            <a:endParaRPr lang="en-US">
              <a:latin typeface="Helvetica"/>
              <a:cs typeface="Helvetica"/>
            </a:endParaRPr>
          </a:p>
        </p:txBody>
      </p:sp>
      <p:pic>
        <p:nvPicPr>
          <p:cNvPr id="5" name="Picture 4" descr="Dialog-flow-image-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2" y="1353065"/>
            <a:ext cx="8911127" cy="4287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41662" y="403810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38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007" y="858573"/>
            <a:ext cx="4572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Hollerit et al, 2013</a:t>
            </a:r>
            <a:r>
              <a:rPr lang="en-US" sz="1600">
                <a:latin typeface="Helvetica"/>
                <a:cs typeface="Helvetica"/>
              </a:rPr>
              <a:t> 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“An intent </a:t>
            </a:r>
            <a:r>
              <a:rPr lang="mr-IN" sz="1400">
                <a:latin typeface="Helvetica"/>
                <a:cs typeface="Helvetica"/>
              </a:rPr>
              <a:t>…</a:t>
            </a:r>
            <a:r>
              <a:rPr lang="en-US" sz="1400">
                <a:latin typeface="Helvetica"/>
                <a:cs typeface="Helvetica"/>
              </a:rPr>
              <a:t>contains </a:t>
            </a:r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at least one verb </a:t>
            </a:r>
            <a:r>
              <a:rPr lang="en-US" sz="1400">
                <a:latin typeface="Helvetica"/>
                <a:cs typeface="Helvetica"/>
              </a:rPr>
              <a:t>and </a:t>
            </a:r>
          </a:p>
          <a:p>
            <a:r>
              <a:rPr lang="en-US" sz="1400">
                <a:latin typeface="Helvetica"/>
                <a:cs typeface="Helvetica"/>
              </a:rPr>
              <a:t>describes the user’s intention to commit an </a:t>
            </a:r>
          </a:p>
          <a:p>
            <a:r>
              <a:rPr lang="en-US" sz="1400">
                <a:latin typeface="Helvetica"/>
                <a:cs typeface="Helvetica"/>
              </a:rPr>
              <a:t>activity in a recognizable way”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notions of 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“</a:t>
            </a:r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explicit” and “implicit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”</a:t>
            </a:r>
          </a:p>
          <a:p>
            <a:r>
              <a:rPr lang="en-US" sz="1600">
                <a:latin typeface="Helvetica"/>
                <a:cs typeface="Helvetica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0990" y="875154"/>
            <a:ext cx="4158936" cy="147732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ATIS corpus</a:t>
            </a:r>
          </a:p>
          <a:p>
            <a:r>
              <a:rPr lang="en-US" sz="1600">
                <a:latin typeface="Helvetica"/>
                <a:cs typeface="Helvetica"/>
              </a:rPr>
              <a:t>  </a:t>
            </a:r>
          </a:p>
          <a:p>
            <a:r>
              <a:rPr lang="en-US" sz="1600" b="1">
                <a:solidFill>
                  <a:srgbClr val="E20006"/>
                </a:solidFill>
                <a:latin typeface="Helvetica"/>
                <a:cs typeface="Helvetica"/>
              </a:rPr>
              <a:t>“</a:t>
            </a:r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Nominal intent” </a:t>
            </a:r>
            <a:r>
              <a:rPr lang="en-US" sz="1400">
                <a:latin typeface="Helvetica"/>
                <a:cs typeface="Helvetica"/>
              </a:rPr>
              <a:t>(#flight_info,)</a:t>
            </a:r>
            <a:endParaRPr lang="en-US" sz="1400" b="1">
              <a:solidFill>
                <a:srgbClr val="E20006"/>
              </a:solidFill>
              <a:latin typeface="Helvetica"/>
              <a:cs typeface="Helvetica"/>
            </a:endParaRPr>
          </a:p>
          <a:p>
            <a:endParaRPr lang="en-US" sz="1400">
              <a:latin typeface="Helvetica"/>
              <a:cs typeface="Helvetica"/>
            </a:endParaRPr>
          </a:p>
          <a:p>
            <a:pPr algn="ctr"/>
            <a:r>
              <a:rPr lang="en-US" sz="1400">
                <a:latin typeface="Helvetica"/>
                <a:cs typeface="Helvetica"/>
              </a:rPr>
              <a:t>“What flights are available from Pittsburgh to Baltimore on thursday morning” -&gt;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2911" y="3722155"/>
            <a:ext cx="4298235" cy="270843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Wang et al., 2015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“intent-indicator”</a:t>
            </a:r>
            <a:r>
              <a:rPr lang="en-US" sz="1400">
                <a:latin typeface="Helvetica"/>
                <a:cs typeface="Helvetica"/>
              </a:rPr>
              <a:t>: </a:t>
            </a:r>
            <a:r>
              <a:rPr lang="mr-IN" sz="1400">
                <a:latin typeface="Helvetica"/>
                <a:cs typeface="Helvetica"/>
              </a:rPr>
              <a:t>…</a:t>
            </a:r>
            <a:r>
              <a:rPr lang="en-US" sz="1400">
                <a:latin typeface="Helvetica"/>
                <a:cs typeface="Helvetica"/>
              </a:rPr>
              <a:t> express intents: verb or infinitive phrase that </a:t>
            </a:r>
            <a:r>
              <a:rPr lang="mr-IN" sz="1400">
                <a:latin typeface="Helvetica"/>
                <a:cs typeface="Helvetica"/>
              </a:rPr>
              <a:t>…</a:t>
            </a:r>
            <a:r>
              <a:rPr lang="en-US" sz="1400">
                <a:latin typeface="Helvetica"/>
                <a:cs typeface="Helvetica"/>
              </a:rPr>
              <a:t> follows a subject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	</a:t>
            </a:r>
            <a:r>
              <a:rPr lang="en-US" sz="1400" i="1">
                <a:latin typeface="Helvetica"/>
                <a:cs typeface="Helvetica"/>
              </a:rPr>
              <a:t>“I want to buy an xbox”-&gt; (“want to”,)  </a:t>
            </a:r>
          </a:p>
          <a:p>
            <a:endParaRPr lang="en-US" sz="1400" i="1">
              <a:latin typeface="Helvetica"/>
              <a:cs typeface="Helvetica"/>
            </a:endParaRPr>
          </a:p>
          <a:p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“Intent-Keyword”</a:t>
            </a:r>
            <a:r>
              <a:rPr lang="en-US" sz="1400">
                <a:latin typeface="Helvetica"/>
                <a:cs typeface="Helvetica"/>
              </a:rPr>
              <a:t>: noun, verb, multi-word verb or compound noun contained in a verb or noun phrase which </a:t>
            </a:r>
            <a:r>
              <a:rPr lang="mr-IN" sz="1400">
                <a:latin typeface="Helvetica"/>
                <a:cs typeface="Helvetica"/>
              </a:rPr>
              <a:t>…</a:t>
            </a:r>
            <a:r>
              <a:rPr lang="en-US" sz="1400">
                <a:latin typeface="Helvetica"/>
                <a:cs typeface="Helvetica"/>
              </a:rPr>
              <a:t> follows an intent-indicator, 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	</a:t>
            </a:r>
            <a:r>
              <a:rPr lang="en-US" sz="1400" i="1">
                <a:latin typeface="Helvetica"/>
                <a:cs typeface="Helvetica"/>
              </a:rPr>
              <a:t>“buy an xbox” </a:t>
            </a:r>
            <a:r>
              <a:rPr lang="en-US" sz="1400" i="1">
                <a:latin typeface="Helvetica"/>
                <a:cs typeface="Helvetica"/>
                <a:sym typeface="Wingdings"/>
              </a:rPr>
              <a:t> </a:t>
            </a:r>
            <a:r>
              <a:rPr lang="en-US" sz="1400" i="1">
                <a:latin typeface="Helvetica"/>
                <a:cs typeface="Helvetica"/>
              </a:rPr>
              <a:t> (“buy”, “xbox</a:t>
            </a:r>
            <a:r>
              <a:rPr lang="en-US" sz="1400">
                <a:latin typeface="Helvetica"/>
                <a:cs typeface="Helvetica"/>
              </a:rPr>
              <a:t>”)</a:t>
            </a:r>
          </a:p>
        </p:txBody>
      </p:sp>
      <p:sp>
        <p:nvSpPr>
          <p:cNvPr id="3" name="Rectangle 2"/>
          <p:cNvSpPr/>
          <p:nvPr/>
        </p:nvSpPr>
        <p:spPr>
          <a:xfrm>
            <a:off x="1651223" y="243375"/>
            <a:ext cx="62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Helvetica"/>
                <a:cs typeface="Helvetica"/>
              </a:rPr>
              <a:t>There is no dominant formal model of intent in NLU yet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38768" y="5071025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Vedula et al., 2019</a:t>
            </a:r>
          </a:p>
          <a:p>
            <a:endParaRPr lang="en-US" sz="16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Explicit intents are actionable </a:t>
            </a:r>
          </a:p>
          <a:p>
            <a:r>
              <a:rPr lang="en-US" sz="1400">
                <a:latin typeface="Helvetica"/>
                <a:cs typeface="Helvetica"/>
              </a:rPr>
              <a:t>Made of two functional parts: </a:t>
            </a:r>
          </a:p>
          <a:p>
            <a:r>
              <a:rPr lang="en-US" sz="1400">
                <a:latin typeface="Helvetica"/>
                <a:cs typeface="Helvetica"/>
              </a:rPr>
              <a:t>	an 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“</a:t>
            </a:r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action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”</a:t>
            </a:r>
            <a:r>
              <a:rPr lang="en-US" sz="1400">
                <a:latin typeface="Helvetica"/>
                <a:cs typeface="Helvetica"/>
              </a:rPr>
              <a:t> and an 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“</a:t>
            </a:r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object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”</a:t>
            </a:r>
            <a:endParaRPr lang="en-US" sz="1400"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29849" y="2570250"/>
            <a:ext cx="230757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IBM Watson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#Covid_Am_I_Infected</a:t>
            </a:r>
          </a:p>
          <a:p>
            <a:r>
              <a:rPr lang="en-US" sz="1400">
                <a:latin typeface="Helvetica"/>
                <a:cs typeface="Helvetica"/>
              </a:rPr>
              <a:t>#weather_conditions</a:t>
            </a:r>
          </a:p>
          <a:p>
            <a:r>
              <a:rPr lang="en-US" sz="1400">
                <a:latin typeface="Helvetica"/>
                <a:cs typeface="Helvetica"/>
              </a:rPr>
              <a:t>#pay_bill</a:t>
            </a:r>
          </a:p>
          <a:p>
            <a:r>
              <a:rPr lang="en-US" sz="1400">
                <a:latin typeface="Helvetica"/>
                <a:cs typeface="Helvetica"/>
              </a:rPr>
              <a:t>#excalate_to_agent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73135" y="2926398"/>
            <a:ext cx="249804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Mycroft AI adapt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"Play Mozart in Spotify”</a:t>
            </a:r>
          </a:p>
          <a:p>
            <a:r>
              <a:rPr lang="en-US" sz="1400">
                <a:latin typeface="Helvetica"/>
                <a:cs typeface="Helvetica"/>
              </a:rPr>
              <a:t>  </a:t>
            </a:r>
          </a:p>
          <a:p>
            <a:r>
              <a:rPr lang="en-US" sz="1400">
                <a:latin typeface="Helvetica"/>
                <a:cs typeface="Helvetica"/>
              </a:rPr>
              <a:t>IntentType: #MusicType</a:t>
            </a:r>
          </a:p>
          <a:p>
            <a:r>
              <a:rPr lang="en-US" sz="1400">
                <a:latin typeface="Helvetica"/>
                <a:cs typeface="Helvetica"/>
              </a:rPr>
              <a:t>MusicVerb: "play”</a:t>
            </a:r>
          </a:p>
          <a:p>
            <a:r>
              <a:rPr lang="en-US" sz="1400">
                <a:latin typeface="Helvetica"/>
                <a:cs typeface="Helvetica"/>
              </a:rPr>
              <a:t>Artist: "Mozart”</a:t>
            </a:r>
          </a:p>
          <a:p>
            <a:r>
              <a:rPr lang="en-US" sz="1400">
                <a:latin typeface="Helvetica"/>
                <a:cs typeface="Helvetica"/>
              </a:rPr>
              <a:t>MusicKeyWord: "spotify"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26102" y="9961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1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5602" y="195939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/>
              <a:t>Broder et al., 2002 </a:t>
            </a:r>
            <a:r>
              <a:rPr lang="en-US" b="1">
                <a:solidFill>
                  <a:srgbClr val="E20006"/>
                </a:solidFill>
              </a:rPr>
              <a:t>“classes”</a:t>
            </a:r>
          </a:p>
          <a:p>
            <a:r>
              <a:rPr lang="en-US"/>
              <a:t>  </a:t>
            </a:r>
          </a:p>
          <a:p>
            <a:r>
              <a:rPr lang="en-US"/>
              <a:t>navigational  </a:t>
            </a:r>
          </a:p>
          <a:p>
            <a:r>
              <a:rPr lang="en-US"/>
              <a:t>transactional  </a:t>
            </a:r>
          </a:p>
          <a:p>
            <a:r>
              <a:rPr lang="en-US"/>
              <a:t>informational  </a:t>
            </a:r>
          </a:p>
          <a:p>
            <a:r>
              <a:rPr lang="en-US"/>
              <a:t>hierarchy of intents (4, p.9)  </a:t>
            </a:r>
          </a:p>
          <a:p>
            <a:r>
              <a:rPr lang="en-US" b="1">
                <a:solidFill>
                  <a:srgbClr val="E20006"/>
                </a:solidFill>
              </a:rPr>
              <a:t>speech acts:</a:t>
            </a:r>
            <a:r>
              <a:rPr lang="en-US"/>
              <a:t> requests, commands, 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7062" y="116379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Notion of </a:t>
            </a:r>
            <a:r>
              <a:rPr lang="en-US" b="1">
                <a:solidFill>
                  <a:srgbClr val="E20006"/>
                </a:solidFill>
              </a:rPr>
              <a:t>taxonomy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88722" y="1966621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 </a:t>
            </a:r>
            <a:r>
              <a:rPr lang="en-US" b="1"/>
              <a:t>Calder ́on-Benavides et al., 2010,</a:t>
            </a:r>
            <a:r>
              <a:rPr lang="en-US" b="1">
                <a:solidFill>
                  <a:srgbClr val="E20006"/>
                </a:solidFill>
              </a:rPr>
              <a:t> “Facets”</a:t>
            </a:r>
          </a:p>
          <a:p>
            <a:endParaRPr lang="en-US"/>
          </a:p>
          <a:p>
            <a:r>
              <a:rPr lang="en-US"/>
              <a:t>genre</a:t>
            </a:r>
          </a:p>
          <a:p>
            <a:r>
              <a:rPr lang="en-US"/>
              <a:t>objective</a:t>
            </a:r>
          </a:p>
          <a:p>
            <a:r>
              <a:rPr lang="en-US"/>
              <a:t>specificity </a:t>
            </a:r>
          </a:p>
          <a:p>
            <a:r>
              <a:rPr lang="en-US"/>
              <a:t>scope </a:t>
            </a:r>
          </a:p>
          <a:p>
            <a:r>
              <a:rPr lang="en-US"/>
              <a:t>topic </a:t>
            </a:r>
          </a:p>
          <a:p>
            <a:r>
              <a:rPr lang="en-US"/>
              <a:t>task </a:t>
            </a:r>
          </a:p>
          <a:p>
            <a:r>
              <a:rPr lang="en-US"/>
              <a:t>authority sensitivity </a:t>
            </a:r>
          </a:p>
          <a:p>
            <a:r>
              <a:rPr lang="en-US"/>
              <a:t>spatial sensitivity </a:t>
            </a:r>
          </a:p>
          <a:p>
            <a:r>
              <a:rPr lang="en-US"/>
              <a:t>time sensitivity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5606" y="4119047"/>
            <a:ext cx="3202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Cai et al.,</a:t>
            </a:r>
          </a:p>
          <a:p>
            <a:endParaRPr lang="en-US"/>
          </a:p>
          <a:p>
            <a:r>
              <a:rPr lang="en-US"/>
              <a:t>Used </a:t>
            </a:r>
            <a:r>
              <a:rPr lang="en-US" b="1">
                <a:solidFill>
                  <a:srgbClr val="E20006"/>
                </a:solidFill>
              </a:rPr>
              <a:t>hierarchical taxonomy </a:t>
            </a:r>
            <a:r>
              <a:rPr lang="en-US"/>
              <a:t>of intent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27991" y="243375"/>
            <a:ext cx="469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Helvetica"/>
                <a:cs typeface="Helvetica"/>
              </a:rPr>
              <a:t>Intent has no dominant formalization yet</a:t>
            </a:r>
            <a:endParaRPr lang="en-US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6003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9951" y="294301"/>
            <a:ext cx="7293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Intent Corpora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5724" y="924930"/>
            <a:ext cx="8127166" cy="5078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E20006"/>
                </a:solidFill>
              </a:rPr>
              <a:t>CLINC</a:t>
            </a:r>
          </a:p>
          <a:p>
            <a:r>
              <a:rPr lang="en-US" sz="1400"/>
              <a:t>Industries: Banking, Computer, Air Travel, Movie industry, Food service industry  </a:t>
            </a:r>
          </a:p>
          <a:p>
            <a:r>
              <a:rPr lang="en-US" sz="1400"/>
              <a:t>* Sector: </a:t>
            </a:r>
          </a:p>
          <a:p>
            <a:r>
              <a:rPr lang="en-US" sz="1400"/>
              <a:t>		* cross-domains: 10</a:t>
            </a:r>
          </a:p>
          <a:p>
            <a:r>
              <a:rPr lang="en-US" sz="1400"/>
              <a:t>			* Banking, Work, Meta, auto &amp; commute, travel, home, utility, kitchen &amp; dining, small talk, credit cards </a:t>
            </a:r>
          </a:p>
          <a:p>
            <a:r>
              <a:rPr lang="en-US" sz="1400"/>
              <a:t>		* task: task-oriented dialog, commands  </a:t>
            </a:r>
          </a:p>
          <a:p>
            <a:r>
              <a:rPr lang="en-US" sz="1400"/>
              <a:t>		* sample size: 23,700 instances</a:t>
            </a:r>
          </a:p>
          <a:p>
            <a:r>
              <a:rPr lang="en-US" sz="1400"/>
              <a:t>		* intents: 150 intents</a:t>
            </a:r>
          </a:p>
          <a:p>
            <a:r>
              <a:rPr lang="en-US" sz="1400"/>
              <a:t>		* multiple or single intent: single</a:t>
            </a:r>
          </a:p>
          <a:p>
            <a:r>
              <a:rPr lang="en-US" sz="1400"/>
              <a:t>		* 22,500 in-scope queries + 1,200 out-of-scope queries</a:t>
            </a:r>
          </a:p>
          <a:p>
            <a:r>
              <a:rPr lang="en-US" sz="1400"/>
              <a:t>		* mean sentence length: short (~10 words)</a:t>
            </a:r>
          </a:p>
          <a:p>
            <a:r>
              <a:rPr lang="en-US" sz="1400"/>
              <a:t>		* train input:   </a:t>
            </a:r>
          </a:p>
          <a:p>
            <a:r>
              <a:rPr lang="en-US" sz="1400"/>
              <a:t>			* format: .JSON</a:t>
            </a:r>
          </a:p>
          <a:p>
            <a:r>
              <a:rPr lang="en-US" sz="1400"/>
              <a:t>			* size: 2.38 MB</a:t>
            </a:r>
          </a:p>
          <a:p>
            <a:r>
              <a:rPr lang="en-US" sz="1400"/>
              <a:t>		* Generation: </a:t>
            </a:r>
          </a:p>
          <a:p>
            <a:r>
              <a:rPr lang="en-US" sz="1400"/>
              <a:t>			* crowdsourcing from Quora, Wikipedia, etc.,...</a:t>
            </a:r>
          </a:p>
          <a:p>
            <a:r>
              <a:rPr lang="en-US" sz="1400"/>
              <a:t>		* pros</a:t>
            </a:r>
          </a:p>
          <a:p>
            <a:r>
              <a:rPr lang="en-US" sz="1400"/>
              <a:t>			* Ecological relevance: </a:t>
            </a:r>
          </a:p>
          <a:p>
            <a:r>
              <a:rPr lang="en-US" sz="1400"/>
              <a:t>    			* business relevant: many classes that emulate commercial systems env. </a:t>
            </a:r>
          </a:p>
          <a:p>
            <a:r>
              <a:rPr lang="en-US" sz="1400"/>
              <a:t>				* many intents [13]</a:t>
            </a:r>
          </a:p>
          <a:p>
            <a:r>
              <a:rPr lang="en-US" sz="1400"/>
              <a:t>			* Contains in-scope &amp; out-of-scope queries  </a:t>
            </a:r>
          </a:p>
          <a:p>
            <a:r>
              <a:rPr lang="en-US" sz="1400"/>
              <a:t>				* out-of-scope means not associated w/ any intents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343448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9951" y="294301"/>
            <a:ext cx="7293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Intent Corpora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89178" y="924930"/>
            <a:ext cx="7810435" cy="504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E20006"/>
                </a:solidFill>
              </a:rPr>
              <a:t>HWU64 (Liu 2019`) </a:t>
            </a:r>
          </a:p>
          <a:p>
            <a:r>
              <a:rPr lang="en-US" sz="1400"/>
              <a:t>		* task: task-oriented dialog, commands  </a:t>
            </a:r>
          </a:p>
          <a:p>
            <a:r>
              <a:rPr lang="en-US" sz="1400"/>
              <a:t>		* 25,716 instances</a:t>
            </a:r>
          </a:p>
          <a:p>
            <a:r>
              <a:rPr lang="en-US" sz="1400"/>
              <a:t>		* 64 intents</a:t>
            </a:r>
          </a:p>
          <a:p>
            <a:r>
              <a:rPr lang="en-US" sz="1400"/>
              <a:t>		* 54 Entity types  				</a:t>
            </a:r>
          </a:p>
          <a:p>
            <a:r>
              <a:rPr lang="en-US" sz="1400"/>
              <a:t>		* license: CC BY-SA 3.0</a:t>
            </a:r>
          </a:p>
          <a:p>
            <a:r>
              <a:rPr lang="en-US" sz="1400"/>
              <a:t>		* corpus url: [26]</a:t>
            </a:r>
          </a:p>
          <a:p>
            <a:r>
              <a:rPr lang="en-US" sz="1400"/>
              <a:t>		* paper: [27]</a:t>
            </a:r>
          </a:p>
          <a:p>
            <a:r>
              <a:rPr lang="en-US" sz="1400"/>
              <a:t>		* generation: </a:t>
            </a:r>
          </a:p>
          <a:p>
            <a:r>
              <a:rPr lang="en-US" sz="1400"/>
              <a:t>			* annotated by 3 students, mechanical turk</a:t>
            </a:r>
          </a:p>
          <a:p>
            <a:r>
              <a:rPr lang="en-US" sz="1400"/>
              <a:t>		* cross-domains: </a:t>
            </a:r>
          </a:p>
          <a:p>
            <a:r>
              <a:rPr lang="en-US" sz="1400"/>
              <a:t>			* 21</a:t>
            </a:r>
          </a:p>
          <a:p>
            <a:r>
              <a:rPr lang="en-US" sz="1400"/>
              <a:t>			* alarm, audio, audiobook, calendar, cooking, datetime, email, game, general, IoT, lists, music, news, podcasts, general Q&amp;A, radio, recommendations, social, food takeaway, transport, and weather  </a:t>
            </a:r>
          </a:p>
          <a:p>
            <a:r>
              <a:rPr lang="en-US" sz="1400"/>
              <a:t>		* unbalanced</a:t>
            </a:r>
          </a:p>
          <a:p>
            <a:r>
              <a:rPr lang="en-US" sz="1400"/>
              <a:t>		* train input</a:t>
            </a:r>
          </a:p>
          <a:p>
            <a:r>
              <a:rPr lang="en-US" sz="1400"/>
              <a:t>			* format: .csv</a:t>
            </a:r>
          </a:p>
          <a:p>
            <a:r>
              <a:rPr lang="en-US" sz="1400"/>
              <a:t>			* size: 5.6 MB			</a:t>
            </a:r>
          </a:p>
          <a:p>
            <a:r>
              <a:rPr lang="en-US" sz="1400"/>
              <a:t>		* pros</a:t>
            </a:r>
          </a:p>
          <a:p>
            <a:r>
              <a:rPr lang="en-US" sz="1400"/>
              <a:t>			* Ecological relevance: </a:t>
            </a:r>
          </a:p>
          <a:p>
            <a:r>
              <a:rPr lang="en-US" sz="1400"/>
              <a:t>				* many intents, emulates commercial systems env. [13]</a:t>
            </a:r>
          </a:p>
        </p:txBody>
      </p:sp>
    </p:spTree>
    <p:extLst>
      <p:ext uri="{BB962C8B-B14F-4D97-AF65-F5344CB8AC3E}">
        <p14:creationId xmlns:p14="http://schemas.microsoft.com/office/powerpoint/2010/main" val="13338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1655</Words>
  <Application>Microsoft Macintosh PowerPoint</Application>
  <PresentationFormat>On-screen Show (4:3)</PresentationFormat>
  <Paragraphs>427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Formalizing intent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Steeve Laquitaine</dc:creator>
  <cp:lastModifiedBy>Steeve Laquitaine</cp:lastModifiedBy>
  <cp:revision>727</cp:revision>
  <dcterms:created xsi:type="dcterms:W3CDTF">2021-04-09T05:00:04Z</dcterms:created>
  <dcterms:modified xsi:type="dcterms:W3CDTF">2021-06-04T07:21:14Z</dcterms:modified>
</cp:coreProperties>
</file>